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349" r:id="rId2"/>
    <p:sldId id="352" r:id="rId3"/>
    <p:sldId id="353" r:id="rId4"/>
    <p:sldId id="354" r:id="rId5"/>
    <p:sldId id="355" r:id="rId6"/>
    <p:sldId id="256" r:id="rId7"/>
    <p:sldId id="257" r:id="rId8"/>
    <p:sldId id="306" r:id="rId9"/>
    <p:sldId id="324" r:id="rId10"/>
    <p:sldId id="325" r:id="rId11"/>
    <p:sldId id="327" r:id="rId12"/>
    <p:sldId id="336" r:id="rId13"/>
    <p:sldId id="356" r:id="rId14"/>
    <p:sldId id="343" r:id="rId15"/>
    <p:sldId id="331" r:id="rId16"/>
    <p:sldId id="337" r:id="rId17"/>
    <p:sldId id="338" r:id="rId18"/>
    <p:sldId id="344" r:id="rId19"/>
    <p:sldId id="345" r:id="rId20"/>
    <p:sldId id="339" r:id="rId21"/>
    <p:sldId id="346" r:id="rId22"/>
    <p:sldId id="340" r:id="rId23"/>
    <p:sldId id="335" r:id="rId24"/>
    <p:sldId id="295" r:id="rId25"/>
    <p:sldId id="316" r:id="rId26"/>
    <p:sldId id="332" r:id="rId27"/>
    <p:sldId id="347" r:id="rId28"/>
    <p:sldId id="310" r:id="rId29"/>
    <p:sldId id="348" r:id="rId30"/>
    <p:sldId id="341" r:id="rId31"/>
    <p:sldId id="342" r:id="rId32"/>
  </p:sldIdLst>
  <p:sldSz cx="9906000" cy="6858000" type="A4"/>
  <p:notesSz cx="6669088" cy="9820275"/>
  <p:custShowLst>
    <p:custShow name="484-W05" id="0">
      <p:sldLst>
        <p:sld r:id="rId3"/>
        <p:sld r:id="rId4"/>
        <p:sld r:id="rId5"/>
        <p:sld r:id="rId6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1"/>
        <p:sld r:id="rId32"/>
      </p:sldLst>
    </p:custShow>
    <p:custShow name="484-W06" id="1">
      <p:sldLst>
        <p:sld r:id="rId3"/>
        <p:sld r:id="rId4"/>
        <p:sld r:id="rId5"/>
        <p:sld r:id="rId6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1"/>
        <p:sld r:id="rId32"/>
      </p:sldLst>
    </p:custShow>
    <p:custShow name="484-W07" id="2">
      <p:sldLst>
        <p:sld r:id="rId3"/>
        <p:sld r:id="rId4"/>
        <p:sld r:id="rId5"/>
        <p:sld r:id="rId6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1"/>
        <p:sld r:id="rId32"/>
      </p:sldLst>
    </p:custShow>
    <p:custShow name="484-W09" id="3">
      <p:sldLst>
        <p:sld r:id="rId3"/>
        <p:sld r:id="rId4"/>
        <p:sld r:id="rId5"/>
        <p:sld r:id="rId6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31"/>
        <p:sld r:id="rId32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FF01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84" y="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924" y="-72"/>
      </p:cViewPr>
      <p:guideLst>
        <p:guide orient="horz" pos="3093"/>
        <p:guide pos="210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62000"/>
            <a:ext cx="52832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6400"/>
            <a:ext cx="28956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296400"/>
            <a:ext cx="28956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CE39D6-4179-4082-A4F9-6A874065D36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defTabSz="814388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223838" algn="l" defTabSz="81438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814388" algn="l" defTabSz="81438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222375" algn="l" defTabSz="81438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628775" algn="l" defTabSz="814388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6C7A14-842D-434E-BE32-3FF708B76F80}" type="slidenum">
              <a:rPr lang="en-GB"/>
              <a:pPr/>
              <a:t>1</a:t>
            </a:fld>
            <a:endParaRPr lang="en-GB"/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74688" y="736600"/>
            <a:ext cx="5319712" cy="3683000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5A1BD7-73F2-4D11-B8E9-8815AA2F6A11}" type="slidenum">
              <a:rPr lang="en-GB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BF6AF-FD50-48E1-9245-E992C0B1927D}" type="slidenum">
              <a:rPr lang="en-GB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E9B4BA-5638-41AF-A03C-F5C08FC1165D}" type="slidenum">
              <a:rPr lang="en-GB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29100E-0E6D-4C84-B995-F74ABAA8BCB3}" type="slidenum">
              <a:rPr lang="en-GB"/>
              <a:pPr/>
              <a:t>13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00F7F-9657-4CE6-B63C-0005E686E291}" type="slidenum">
              <a:rPr lang="en-GB"/>
              <a:pPr/>
              <a:t>14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EE5731-A67F-492E-8B64-62A57406838A}" type="slidenum">
              <a:rPr lang="en-GB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C27BEB-D5DA-430D-B62D-D3B570925AAE}" type="slidenum">
              <a:rPr lang="en-GB"/>
              <a:pPr/>
              <a:t>16</a:t>
            </a:fld>
            <a:endParaRPr lang="en-GB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8B2E83-7188-431B-A2FE-A9D5C5D12696}" type="slidenum">
              <a:rPr lang="en-GB"/>
              <a:pPr/>
              <a:t>17</a:t>
            </a:fld>
            <a:endParaRPr lang="en-GB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118909-A5C6-42E8-B3DE-5277811595D1}" type="slidenum">
              <a:rPr lang="en-GB"/>
              <a:pPr/>
              <a:t>18</a:t>
            </a:fld>
            <a:endParaRPr lang="en-GB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3C8257-B703-48D3-A4C1-F8B32E28ABBA}" type="slidenum">
              <a:rPr lang="en-GB"/>
              <a:pPr/>
              <a:t>19</a:t>
            </a:fld>
            <a:endParaRPr lang="en-GB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73A5F-DDB4-4E3D-9AE6-C58C9BEB8CB4}" type="slidenum">
              <a:rPr lang="en-GB"/>
              <a:pPr/>
              <a:t>2</a:t>
            </a:fld>
            <a:endParaRPr lang="en-GB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74688" y="736600"/>
            <a:ext cx="5319712" cy="3683000"/>
          </a:xfrm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21619D-569B-4D37-88D2-32D269DB4755}" type="slidenum">
              <a:rPr lang="en-GB"/>
              <a:pPr/>
              <a:t>20</a:t>
            </a:fld>
            <a:endParaRPr lang="en-GB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89101-5C12-439A-8661-55C6FF3026A6}" type="slidenum">
              <a:rPr lang="en-GB"/>
              <a:pPr/>
              <a:t>21</a:t>
            </a:fld>
            <a:endParaRPr lang="en-GB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10C0B-EDAF-420C-9C6A-15F6DD2198FB}" type="slidenum">
              <a:rPr lang="en-GB"/>
              <a:pPr/>
              <a:t>22</a:t>
            </a:fld>
            <a:endParaRPr lang="en-GB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B85B9F-A25E-4FCD-94C7-EBC123356DAF}" type="slidenum">
              <a:rPr lang="en-GB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AE62A0-55AC-492B-A4A0-709C059D85FC}" type="slidenum">
              <a:rPr lang="en-GB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21894-89EC-42C8-B286-3A7AA3AE433D}" type="slidenum">
              <a:rPr lang="en-GB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160E2A-6EE9-4DF6-A6A4-B1C2E11A7229}" type="slidenum">
              <a:rPr lang="en-GB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1D64A-9780-43EC-8228-6A2C43331532}" type="slidenum">
              <a:rPr lang="en-GB"/>
              <a:pPr/>
              <a:t>27</a:t>
            </a:fld>
            <a:endParaRPr lang="en-GB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2D1FB-C0BF-465C-A492-1A0AFCE91761}" type="slidenum">
              <a:rPr lang="en-GB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94BCD0-C3F7-4A2C-A6C4-1C94F0903295}" type="slidenum">
              <a:rPr lang="en-GB"/>
              <a:pPr/>
              <a:t>29</a:t>
            </a:fld>
            <a:endParaRPr lang="en-GB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noFill/>
          <a:ln w="9525"/>
        </p:spPr>
        <p:txBody>
          <a:bodyPr lIns="90487" tIns="44450" rIns="90487" bIns="44450"/>
          <a:lstStyle/>
          <a:p>
            <a:r>
              <a:rPr lang="en-GB" smtClean="0"/>
              <a:t>UCD is a very general philosphy that instantiates itself in the context of a design project. Within HCI there have been many attempts to come up with actual life cycles where users are central. Examples include Rubinstein and Hersch successive iteration of 5 stages, info collecion, design, implementation, evaluation and deploment. The one here is taken fromHartson and Hix</a:t>
            </a:r>
          </a:p>
          <a:p>
            <a:r>
              <a:rPr lang="en-GB" smtClean="0"/>
              <a:t>model came about by analysing how design takes place in practice</a:t>
            </a:r>
          </a:p>
          <a:p>
            <a:r>
              <a:rPr lang="en-GB" smtClean="0"/>
              <a:t>evaluation is central: results of each ativity are evaluated before going onto next one</a:t>
            </a:r>
          </a:p>
          <a:p>
            <a:r>
              <a:rPr lang="en-GB" smtClean="0"/>
              <a:t>both bottom-up and top -down required in waves</a:t>
            </a:r>
          </a:p>
          <a:p>
            <a:r>
              <a:rPr lang="en-GB" smtClean="0"/>
              <a:t>software designers are familiar with this in their work and call it ‘yo-yoing’</a:t>
            </a:r>
          </a:p>
          <a:p>
            <a:r>
              <a:rPr lang="en-GB" smtClean="0"/>
              <a:t>it is important to do both structure and detail at the same time</a:t>
            </a:r>
          </a:p>
          <a:p>
            <a:r>
              <a:rPr lang="en-GB" smtClean="0"/>
              <a:t>in practice this is what is done - but the end result suggests otherwise  corporate requirments dictate a top=down approach which is wha gets recorded</a:t>
            </a:r>
          </a:p>
          <a:p>
            <a:r>
              <a:rPr lang="en-GB" smtClean="0"/>
              <a:t>ch 5 of Developing User Interfaces (An Overview of Systems Analysis and Design) p- nice step-by-step methodology for doing user-centred design</a:t>
            </a:r>
          </a:p>
        </p:txBody>
      </p:sp>
      <p:sp>
        <p:nvSpPr>
          <p:cNvPr id="77828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85800" y="742950"/>
            <a:ext cx="5297488" cy="3668713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65552-3702-4D51-97D4-745AB9F596CF}" type="slidenum">
              <a:rPr lang="en-GB"/>
              <a:pPr/>
              <a:t>3</a:t>
            </a:fld>
            <a:endParaRPr lang="en-GB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74688" y="736600"/>
            <a:ext cx="5319712" cy="3683000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A336AC-DC2B-4A1B-9776-3A7D085A85AF}" type="slidenum">
              <a:rPr lang="en-GB"/>
              <a:pPr/>
              <a:t>30</a:t>
            </a:fld>
            <a:endParaRPr lang="en-GB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2ED2F-821D-4E07-8D2D-81936B790D2E}" type="slidenum">
              <a:rPr lang="en-GB"/>
              <a:pPr/>
              <a:t>31</a:t>
            </a:fld>
            <a:endParaRPr lang="en-GB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17D809-DE0F-4F46-95CB-B4A8FB8A905F}" type="slidenum">
              <a:rPr lang="en-GB"/>
              <a:pPr/>
              <a:t>4</a:t>
            </a:fld>
            <a:endParaRPr lang="en-GB"/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74688" y="736600"/>
            <a:ext cx="5319712" cy="3683000"/>
          </a:xfrm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769518-8487-4775-9550-C29E2F7325DD}" type="slidenum">
              <a:rPr lang="en-GB"/>
              <a:pPr/>
              <a:t>5</a:t>
            </a:fld>
            <a:endParaRPr lang="en-GB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674688" y="736600"/>
            <a:ext cx="5319712" cy="3683000"/>
          </a:xfrm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64075"/>
            <a:ext cx="4891088" cy="44196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A208F-EA35-4C71-9099-9D7895AB171A}" type="slidenum">
              <a:rPr lang="en-GB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D753-E726-4C8E-933B-5F3411C8CACE}" type="slidenum">
              <a:rPr lang="en-GB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01CD69-E3CD-4DF4-BE95-BE6ECEE3D1E4}" type="slidenum">
              <a:rPr lang="en-GB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03D2F6-1925-44F0-B9AF-842FEBD4158A}" type="slidenum">
              <a:rPr lang="en-GB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09184-81B1-46BD-937A-3A31C2A75D1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8902F8-F5CC-4797-8714-656D117BE43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B214A3-B8E5-4727-9009-01F6DD94DAA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8F29E-FA88-4D40-BCB9-28BAD172D6E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D13F2-BCAB-42D9-9E52-1EE3FB8F89C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DE70A6-AF5A-4A9A-ABD1-021A727F3B3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EEC85-DB03-4B4E-86E1-AC1C969A8C7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5525A8-3082-4CD6-BBB6-A25B5409ADC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B9A155-C7D4-40CB-96B3-436E01536CB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DC3A68-0721-48D1-AEDC-7DE7DAEA3D5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B9279A-F298-45DE-8840-391F3C34076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ptemplate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9060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50825" y="6423025"/>
            <a:ext cx="9410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000099"/>
                </a:solidFill>
                <a:latin typeface="Verdana" pitchFamily="34" charset="0"/>
              </a:defRPr>
            </a:lvl1pPr>
          </a:lstStyle>
          <a:p>
            <a:fld id="{9C0A563F-FA27-4326-BFA1-74A622986046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8382000" cy="1143000"/>
          </a:xfrm>
        </p:spPr>
        <p:txBody>
          <a:bodyPr/>
          <a:lstStyle/>
          <a:p>
            <a:pPr eaLnBrk="1" hangingPunct="1"/>
            <a:r>
              <a:rPr lang="en-US" smtClean="0"/>
              <a:t>User-Centered Design and Development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886200"/>
            <a:ext cx="6934200" cy="1752600"/>
          </a:xfrm>
        </p:spPr>
        <p:txBody>
          <a:bodyPr/>
          <a:lstStyle/>
          <a:p>
            <a:pPr eaLnBrk="1" hangingPunct="1"/>
            <a:endParaRPr lang="en-US" sz="2000" dirty="0" smtClean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457700" y="6430963"/>
            <a:ext cx="8366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FJK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Three Key Characteristics</a:t>
            </a:r>
          </a:p>
        </p:txBody>
      </p:sp>
      <p:sp>
        <p:nvSpPr>
          <p:cNvPr id="37895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spcBef>
                <a:spcPts val="600"/>
              </a:spcBef>
              <a:buFontTx/>
              <a:buNone/>
            </a:pPr>
            <a:r>
              <a:rPr lang="en-GB" sz="2800" smtClean="0"/>
              <a:t>Three key characteristics permeate these four activities:</a:t>
            </a:r>
          </a:p>
          <a:p>
            <a:pPr marL="990600" lvl="1" indent="-533400">
              <a:spcBef>
                <a:spcPts val="600"/>
              </a:spcBef>
              <a:buFontTx/>
              <a:buAutoNum type="arabicPeriod"/>
            </a:pPr>
            <a:r>
              <a:rPr lang="en-GB" smtClean="0"/>
              <a:t>Focus on </a:t>
            </a:r>
            <a:r>
              <a:rPr lang="en-GB" i="1" smtClean="0"/>
              <a:t>users</a:t>
            </a:r>
            <a:r>
              <a:rPr lang="en-GB" smtClean="0"/>
              <a:t> </a:t>
            </a:r>
            <a:r>
              <a:rPr lang="en-GB" i="1" smtClean="0"/>
              <a:t>early</a:t>
            </a:r>
            <a:r>
              <a:rPr lang="en-GB" smtClean="0"/>
              <a:t> in the design and evaluation of the artefact</a:t>
            </a:r>
          </a:p>
          <a:p>
            <a:pPr marL="990600" lvl="1" indent="-533400">
              <a:spcBef>
                <a:spcPts val="600"/>
              </a:spcBef>
              <a:buFontTx/>
              <a:buAutoNum type="arabicPeriod"/>
            </a:pPr>
            <a:r>
              <a:rPr lang="en-GB" smtClean="0"/>
              <a:t>Identify, document and agree specific </a:t>
            </a:r>
            <a:r>
              <a:rPr lang="en-GB" i="1" smtClean="0"/>
              <a:t>usability</a:t>
            </a:r>
            <a:r>
              <a:rPr lang="en-GB" smtClean="0"/>
              <a:t> and </a:t>
            </a:r>
            <a:r>
              <a:rPr lang="en-GB" i="1" smtClean="0"/>
              <a:t>user experience goals</a:t>
            </a:r>
            <a:endParaRPr lang="en-GB" smtClean="0"/>
          </a:p>
          <a:p>
            <a:pPr marL="990600" lvl="1" indent="-533400">
              <a:spcBef>
                <a:spcPts val="600"/>
              </a:spcBef>
              <a:buFontTx/>
              <a:buAutoNum type="arabicPeriod"/>
            </a:pPr>
            <a:r>
              <a:rPr lang="en-GB" i="1" smtClean="0"/>
              <a:t>Iteration</a:t>
            </a:r>
            <a:r>
              <a:rPr lang="en-GB" smtClean="0"/>
              <a:t> is inevitable. Designers never get it right first time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Some Practical Issues</a:t>
            </a:r>
            <a:endParaRPr lang="en-US" smtClean="0"/>
          </a:p>
        </p:txBody>
      </p:sp>
      <p:sp>
        <p:nvSpPr>
          <p:cNvPr id="39943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Who are the users?</a:t>
            </a:r>
          </a:p>
          <a:p>
            <a:pPr eaLnBrk="1" hangingPunct="1"/>
            <a:r>
              <a:rPr lang="en-GB" smtClean="0"/>
              <a:t>What are ‘needs’?</a:t>
            </a:r>
          </a:p>
          <a:p>
            <a:pPr eaLnBrk="1" hangingPunct="1"/>
            <a:r>
              <a:rPr lang="en-US" smtClean="0"/>
              <a:t>Where do alternatives come from?</a:t>
            </a:r>
          </a:p>
          <a:p>
            <a:pPr eaLnBrk="1" hangingPunct="1"/>
            <a:r>
              <a:rPr lang="en-US" smtClean="0"/>
              <a:t>How do you choose among alternatives?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Who are the Users and Stakeholders?</a:t>
            </a:r>
          </a:p>
        </p:txBody>
      </p:sp>
      <p:sp>
        <p:nvSpPr>
          <p:cNvPr id="41991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Not as obvious as one may think:</a:t>
            </a:r>
          </a:p>
          <a:p>
            <a:pPr lvl="1" eaLnBrk="1" hangingPunct="1"/>
            <a:r>
              <a:rPr lang="en-GB" smtClean="0"/>
              <a:t>those who interact directly with the product</a:t>
            </a:r>
          </a:p>
          <a:p>
            <a:pPr lvl="1" eaLnBrk="1" hangingPunct="1"/>
            <a:r>
              <a:rPr lang="en-GB" smtClean="0"/>
              <a:t>those who manage direct users</a:t>
            </a:r>
          </a:p>
          <a:p>
            <a:pPr lvl="1" eaLnBrk="1" hangingPunct="1"/>
            <a:r>
              <a:rPr lang="en-GB" smtClean="0"/>
              <a:t>those who receive output from the product </a:t>
            </a:r>
          </a:p>
          <a:p>
            <a:pPr lvl="1" eaLnBrk="1" hangingPunct="1"/>
            <a:r>
              <a:rPr lang="en-GB" smtClean="0"/>
              <a:t>those who make the purchasing decision </a:t>
            </a:r>
          </a:p>
          <a:p>
            <a:pPr lvl="1" eaLnBrk="1" hangingPunct="1"/>
            <a:r>
              <a:rPr lang="en-GB" smtClean="0"/>
              <a:t>those who use competitor’s products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Three Categories of Users</a:t>
            </a:r>
            <a:endParaRPr lang="en-US" smtClean="0"/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primary: frequent hands-on</a:t>
            </a:r>
          </a:p>
          <a:p>
            <a:pPr eaLnBrk="1" hangingPunct="1"/>
            <a:r>
              <a:rPr lang="en-GB" dirty="0" smtClean="0"/>
              <a:t>secondary: occasional or via someone else</a:t>
            </a:r>
          </a:p>
          <a:p>
            <a:r>
              <a:rPr lang="en-GB" dirty="0" smtClean="0"/>
              <a:t>tertiary</a:t>
            </a:r>
            <a:r>
              <a:rPr lang="ar-EG" dirty="0" smtClean="0"/>
              <a:t>القطاع الثالث</a:t>
            </a:r>
            <a:r>
              <a:rPr lang="en-GB" dirty="0" smtClean="0"/>
              <a:t>: </a:t>
            </a:r>
            <a:r>
              <a:rPr lang="en-GB" dirty="0" smtClean="0"/>
              <a:t>affected by its introduction, or will influence its purchase</a:t>
            </a:r>
          </a:p>
          <a:p>
            <a:pPr eaLnBrk="1" hangingPunct="1"/>
            <a:endParaRPr lang="en-GB" dirty="0" smtClean="0"/>
          </a:p>
          <a:p>
            <a:pPr eaLnBrk="1" hangingPunct="1">
              <a:buFontTx/>
              <a:buNone/>
            </a:pPr>
            <a:r>
              <a:rPr lang="en-GB" dirty="0" smtClean="0"/>
              <a:t>	</a:t>
            </a:r>
            <a:r>
              <a:rPr lang="en-GB" sz="2400" dirty="0" smtClean="0"/>
              <a:t>(Eason, 1987)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Who are the stakeholders?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828800"/>
            <a:ext cx="4114800" cy="3086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438400"/>
            <a:ext cx="2514600" cy="3263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070725" y="1687513"/>
            <a:ext cx="248602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Check-out operators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7924800" y="5943600"/>
            <a:ext cx="14128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Customers</a:t>
            </a:r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4648200"/>
            <a:ext cx="2554288" cy="1493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7924800" y="1981200"/>
            <a:ext cx="533400" cy="457200"/>
          </a:xfrm>
          <a:prstGeom prst="line">
            <a:avLst/>
          </a:prstGeom>
          <a:noFill/>
          <a:ln w="12700">
            <a:solidFill>
              <a:srgbClr val="FF015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 flipH="1" flipV="1">
            <a:off x="6400800" y="5257800"/>
            <a:ext cx="2209800" cy="762000"/>
          </a:xfrm>
          <a:prstGeom prst="line">
            <a:avLst/>
          </a:prstGeom>
          <a:noFill/>
          <a:ln w="12700">
            <a:solidFill>
              <a:srgbClr val="FF015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609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4953000"/>
            <a:ext cx="229235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1" name="Text Box 11"/>
          <p:cNvSpPr txBox="1">
            <a:spLocks noChangeArrowheads="1"/>
          </p:cNvSpPr>
          <p:nvPr/>
        </p:nvSpPr>
        <p:spPr bwMode="auto">
          <a:xfrm>
            <a:off x="609600" y="6096000"/>
            <a:ext cx="26971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Managers and owners</a:t>
            </a:r>
            <a:endParaRPr lang="en-US"/>
          </a:p>
        </p:txBody>
      </p:sp>
      <p:sp>
        <p:nvSpPr>
          <p:cNvPr id="46092" name="Text Box 12"/>
          <p:cNvSpPr txBox="1">
            <a:spLocks noChangeArrowheads="1"/>
          </p:cNvSpPr>
          <p:nvPr/>
        </p:nvSpPr>
        <p:spPr bwMode="auto">
          <a:xfrm>
            <a:off x="685800" y="2514600"/>
            <a:ext cx="1643063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• Suppliers</a:t>
            </a:r>
          </a:p>
          <a:p>
            <a:r>
              <a:rPr lang="en-US" b="0"/>
              <a:t>• Local shop </a:t>
            </a:r>
            <a:br>
              <a:rPr lang="en-US" b="0"/>
            </a:br>
            <a:r>
              <a:rPr lang="en-US" b="0"/>
              <a:t>  owners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6324600" y="3048000"/>
            <a:ext cx="137160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AutoShape 17"/>
          <p:cNvSpPr>
            <a:spLocks noChangeArrowheads="1"/>
          </p:cNvSpPr>
          <p:nvPr/>
        </p:nvSpPr>
        <p:spPr bwMode="auto">
          <a:xfrm>
            <a:off x="381000" y="1447800"/>
            <a:ext cx="2514600" cy="3276600"/>
          </a:xfrm>
          <a:prstGeom prst="irregularSeal1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813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572000"/>
            <a:ext cx="2806700" cy="1878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813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953000"/>
            <a:ext cx="1524000" cy="146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813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Users’ Capabilities</a:t>
            </a:r>
            <a:endParaRPr lang="en-US" smtClean="0"/>
          </a:p>
        </p:txBody>
      </p:sp>
      <p:sp>
        <p:nvSpPr>
          <p:cNvPr id="48137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990600" y="1981200"/>
            <a:ext cx="81724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Humans vary in many dimensions: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 size of hands may affect the size and positioning of input buttons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 motor abilities may affect the suitability of certain input and output devices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 height if designing a physical kiosk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 strength - a child’s toy requires little strength to operate, but greater strength to change batteries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 disabilities(e.g. sight, hearing, dexterity)</a:t>
            </a:r>
            <a:endParaRPr lang="en-US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2590800"/>
            <a:ext cx="3124200" cy="1731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7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User Needs</a:t>
            </a:r>
          </a:p>
        </p:txBody>
      </p:sp>
      <p:sp>
        <p:nvSpPr>
          <p:cNvPr id="50180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742950" y="1752600"/>
            <a:ext cx="84201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Users rarely know what is possible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Users may not know their ‘needs’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to help them achieve their goals 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Existing tasks: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their context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what information do they require?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who collaborates to achieve the task?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why is the task achieved the way it is?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Envisioned tasks: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can be rooted in existing behaviour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can be described as future scenarios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600" smtClean="0"/>
              <a:t>Design Alternatives</a:t>
            </a:r>
            <a:endParaRPr lang="en-GB" sz="3600" i="1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2057400"/>
            <a:ext cx="8420100" cy="4114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2400" dirty="0" smtClean="0"/>
              <a:t>Humans stick to what they know works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2400" dirty="0" smtClean="0"/>
              <a:t>But considering alternatives is important to ‘break out of the box’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2400" dirty="0" smtClean="0"/>
              <a:t>Designers are trained to consider alternatives, software people generally are not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GB" sz="2400" dirty="0" smtClean="0"/>
              <a:t>How do you generate alternatives?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Tx/>
              <a:buChar char="—"/>
            </a:pPr>
            <a:r>
              <a:rPr lang="en-GB" sz="2400" dirty="0" smtClean="0"/>
              <a:t>‘</a:t>
            </a:r>
            <a:r>
              <a:rPr lang="en-GB" sz="2400" dirty="0" smtClean="0"/>
              <a:t>Flair</a:t>
            </a:r>
            <a:r>
              <a:rPr lang="ar-EG" sz="2400" dirty="0" smtClean="0"/>
              <a:t> </a:t>
            </a:r>
            <a:r>
              <a:rPr lang="ar-EG" sz="2400" dirty="0" smtClean="0"/>
              <a:t>أسلوب</a:t>
            </a:r>
            <a:r>
              <a:rPr lang="en-US" sz="2400" dirty="0" smtClean="0"/>
              <a:t> </a:t>
            </a:r>
            <a:r>
              <a:rPr lang="en-GB" sz="2400" dirty="0" smtClean="0"/>
              <a:t> </a:t>
            </a:r>
            <a:r>
              <a:rPr lang="en-GB" sz="2400" dirty="0" smtClean="0"/>
              <a:t>and creativity’: research and synthesis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Tx/>
              <a:buChar char="—"/>
            </a:pPr>
            <a:r>
              <a:rPr lang="en-GB" sz="2400" dirty="0" smtClean="0"/>
              <a:t>Seek inspiration: look at similar products or look at very different products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IDEO TechBox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8420100" cy="4114800"/>
          </a:xfrm>
        </p:spPr>
        <p:txBody>
          <a:bodyPr/>
          <a:lstStyle/>
          <a:p>
            <a:pPr eaLnBrk="1" hangingPunct="1"/>
            <a:r>
              <a:rPr lang="en-US" sz="2400" smtClean="0"/>
              <a:t>Library, database, website - all-in-one</a:t>
            </a:r>
          </a:p>
          <a:p>
            <a:pPr eaLnBrk="1" hangingPunct="1"/>
            <a:r>
              <a:rPr lang="en-US" sz="2400" smtClean="0"/>
              <a:t>Contains physical gizmos for inspiration</a:t>
            </a:r>
            <a:endParaRPr lang="en-US" smtClean="0"/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276600"/>
            <a:ext cx="9105900" cy="2171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4277" name="Rectangle 11"/>
          <p:cNvSpPr>
            <a:spLocks noChangeArrowheads="1"/>
          </p:cNvSpPr>
          <p:nvPr/>
        </p:nvSpPr>
        <p:spPr bwMode="auto">
          <a:xfrm>
            <a:off x="609600" y="5829300"/>
            <a:ext cx="3035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Verdana" pitchFamily="34" charset="0"/>
              </a:rPr>
              <a:t>From: www.ideo.com/</a:t>
            </a:r>
            <a:endParaRPr lang="en-US" sz="2400" b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TechBox 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4114800"/>
            <a:ext cx="6045200" cy="2222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600200"/>
            <a:ext cx="9194800" cy="2222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8382000" cy="1143000"/>
          </a:xfrm>
        </p:spPr>
        <p:txBody>
          <a:bodyPr/>
          <a:lstStyle/>
          <a:p>
            <a:pPr eaLnBrk="1" hangingPunct="1"/>
            <a:r>
              <a:rPr lang="en-US" smtClean="0"/>
              <a:t>Chapter 6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886200"/>
            <a:ext cx="6934200" cy="1752600"/>
          </a:xfrm>
        </p:spPr>
        <p:txBody>
          <a:bodyPr/>
          <a:lstStyle/>
          <a:p>
            <a:pPr eaLnBrk="1" hangingPunct="1"/>
            <a:r>
              <a:rPr lang="en-US" smtClean="0"/>
              <a:t>The Process of </a:t>
            </a:r>
          </a:p>
          <a:p>
            <a:pPr eaLnBrk="1" hangingPunct="1"/>
            <a:r>
              <a:rPr lang="en-US" smtClean="0"/>
              <a:t>Interaction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Choosing among Alternatives</a:t>
            </a:r>
          </a:p>
        </p:txBody>
      </p:sp>
      <p:sp>
        <p:nvSpPr>
          <p:cNvPr id="5837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84201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Evaluation with users or with peers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prototypes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Technical feasibility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some alternatives are not possible/economical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Quality thresholds: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Usability goals lead to usability criteria set early on and check regularly</a:t>
            </a:r>
          </a:p>
          <a:p>
            <a:pPr lvl="2" eaLnBrk="1" hangingPunct="1">
              <a:lnSpc>
                <a:spcPct val="90000"/>
              </a:lnSpc>
            </a:pPr>
            <a:r>
              <a:rPr lang="en-GB" sz="2000" smtClean="0"/>
              <a:t>safety: how safe?</a:t>
            </a:r>
          </a:p>
          <a:p>
            <a:pPr lvl="2" eaLnBrk="1" hangingPunct="1">
              <a:lnSpc>
                <a:spcPct val="90000"/>
              </a:lnSpc>
            </a:pPr>
            <a:r>
              <a:rPr lang="en-GB" sz="2000" smtClean="0"/>
              <a:t>utility: which functions are superfluous? </a:t>
            </a:r>
          </a:p>
          <a:p>
            <a:pPr lvl="2" eaLnBrk="1" hangingPunct="1">
              <a:lnSpc>
                <a:spcPct val="90000"/>
              </a:lnSpc>
            </a:pPr>
            <a:r>
              <a:rPr lang="en-GB" sz="2000" smtClean="0"/>
              <a:t>effectiveness: appropriate support, task coverage, information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GB" sz="2000" smtClean="0"/>
              <a:t>efficiency: performance measurements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Testing Prototypes to choose among Alternatives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438400"/>
            <a:ext cx="4076700" cy="373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4114800"/>
            <a:ext cx="3048000" cy="2103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0421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6248400" y="1828800"/>
            <a:ext cx="3048000" cy="22574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400" smtClean="0"/>
              <a:t>Lifecycle Models</a:t>
            </a:r>
            <a:endParaRPr lang="en-GB" sz="4400" i="1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800" smtClean="0"/>
              <a:t>Show how activities are related to each other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800" smtClean="0"/>
              <a:t>Lifecycle models are: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Tx/>
              <a:buChar char="—"/>
            </a:pPr>
            <a:r>
              <a:rPr lang="en-GB" sz="2400" smtClean="0"/>
              <a:t>management tools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Tx/>
              <a:buChar char="—"/>
            </a:pPr>
            <a:r>
              <a:rPr lang="en-GB" sz="2400" smtClean="0"/>
              <a:t>simplified versions of reality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800" smtClean="0"/>
              <a:t>Many lifecycle models exist, for example: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Tx/>
              <a:buChar char="—"/>
            </a:pPr>
            <a:r>
              <a:rPr lang="en-GB" sz="2400" smtClean="0"/>
              <a:t>from software engineering: waterfall, spiral, JAD/RAD, Microsoft</a:t>
            </a:r>
          </a:p>
          <a:p>
            <a:pPr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Tx/>
              <a:buChar char="—"/>
            </a:pPr>
            <a:r>
              <a:rPr lang="en-GB" sz="2400" smtClean="0"/>
              <a:t>from HCI: Star, usability engineering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rc 38"/>
          <p:cNvSpPr>
            <a:spLocks/>
          </p:cNvSpPr>
          <p:nvPr/>
        </p:nvSpPr>
        <p:spPr bwMode="auto">
          <a:xfrm>
            <a:off x="5715000" y="2286000"/>
            <a:ext cx="1371600" cy="1371600"/>
          </a:xfrm>
          <a:custGeom>
            <a:avLst/>
            <a:gdLst>
              <a:gd name="T0" fmla="*/ 0 w 21600"/>
              <a:gd name="T1" fmla="*/ 0 h 21600"/>
              <a:gd name="T2" fmla="*/ 1371600 w 21600"/>
              <a:gd name="T3" fmla="*/ 1371600 h 21600"/>
              <a:gd name="T4" fmla="*/ 0 w 21600"/>
              <a:gd name="T5" fmla="*/ 13716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Oval 30"/>
          <p:cNvSpPr>
            <a:spLocks noChangeArrowheads="1"/>
          </p:cNvSpPr>
          <p:nvPr/>
        </p:nvSpPr>
        <p:spPr bwMode="auto">
          <a:xfrm>
            <a:off x="3962400" y="1676400"/>
            <a:ext cx="1828800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Oval 32"/>
          <p:cNvSpPr>
            <a:spLocks noChangeArrowheads="1"/>
          </p:cNvSpPr>
          <p:nvPr/>
        </p:nvSpPr>
        <p:spPr bwMode="auto">
          <a:xfrm>
            <a:off x="1752600" y="3124200"/>
            <a:ext cx="1828800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Oval 33"/>
          <p:cNvSpPr>
            <a:spLocks noChangeArrowheads="1"/>
          </p:cNvSpPr>
          <p:nvPr/>
        </p:nvSpPr>
        <p:spPr bwMode="auto">
          <a:xfrm>
            <a:off x="6172200" y="3505200"/>
            <a:ext cx="1828800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9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1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Rectangle 6"/>
          <p:cNvSpPr>
            <a:spLocks noGrp="1" noChangeArrowheads="1"/>
          </p:cNvSpPr>
          <p:nvPr>
            <p:ph type="title"/>
          </p:nvPr>
        </p:nvSpPr>
        <p:spPr>
          <a:xfrm>
            <a:off x="304800" y="377825"/>
            <a:ext cx="9220200" cy="644525"/>
          </a:xfrm>
          <a:noFill/>
        </p:spPr>
        <p:txBody>
          <a:bodyPr lIns="90488" tIns="44450" rIns="90488" bIns="44450">
            <a:spAutoFit/>
          </a:bodyPr>
          <a:lstStyle/>
          <a:p>
            <a:pPr eaLnBrk="1" hangingPunct="1"/>
            <a:r>
              <a:rPr lang="en-US" sz="3600" smtClean="0"/>
              <a:t>A Simple Interaction Design Model</a:t>
            </a:r>
            <a:endParaRPr lang="en-US" sz="3600" i="1" smtClean="0"/>
          </a:p>
        </p:txBody>
      </p:sp>
      <p:sp>
        <p:nvSpPr>
          <p:cNvPr id="64523" name="Text Box 15"/>
          <p:cNvSpPr txBox="1">
            <a:spLocks noChangeArrowheads="1"/>
          </p:cNvSpPr>
          <p:nvPr/>
        </p:nvSpPr>
        <p:spPr bwMode="auto">
          <a:xfrm>
            <a:off x="6629400" y="3886200"/>
            <a:ext cx="974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Evaluate</a:t>
            </a:r>
          </a:p>
        </p:txBody>
      </p:sp>
      <p:sp>
        <p:nvSpPr>
          <p:cNvPr id="64524" name="Text Box 16"/>
          <p:cNvSpPr txBox="1">
            <a:spLocks noChangeArrowheads="1"/>
          </p:cNvSpPr>
          <p:nvPr/>
        </p:nvSpPr>
        <p:spPr bwMode="auto">
          <a:xfrm>
            <a:off x="2133600" y="3505200"/>
            <a:ext cx="12112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(Re)Design</a:t>
            </a:r>
            <a:endParaRPr lang="en-GB" b="0"/>
          </a:p>
        </p:txBody>
      </p:sp>
      <p:sp>
        <p:nvSpPr>
          <p:cNvPr id="64525" name="Text Box 17"/>
          <p:cNvSpPr txBox="1">
            <a:spLocks noChangeArrowheads="1"/>
          </p:cNvSpPr>
          <p:nvPr/>
        </p:nvSpPr>
        <p:spPr bwMode="auto">
          <a:xfrm>
            <a:off x="4114800" y="1828800"/>
            <a:ext cx="15621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1600" b="0"/>
              <a:t>Identify needs/ </a:t>
            </a:r>
          </a:p>
          <a:p>
            <a:pPr algn="ctr"/>
            <a:r>
              <a:rPr lang="en-GB" sz="1600" b="0"/>
              <a:t>establish </a:t>
            </a:r>
          </a:p>
          <a:p>
            <a:pPr algn="ctr"/>
            <a:r>
              <a:rPr lang="en-GB" sz="1600" b="0"/>
              <a:t>requirements</a:t>
            </a:r>
            <a:endParaRPr lang="en-GB" b="0"/>
          </a:p>
        </p:txBody>
      </p:sp>
      <p:sp>
        <p:nvSpPr>
          <p:cNvPr id="64526" name="Oval 34"/>
          <p:cNvSpPr>
            <a:spLocks noChangeArrowheads="1"/>
          </p:cNvSpPr>
          <p:nvPr/>
        </p:nvSpPr>
        <p:spPr bwMode="auto">
          <a:xfrm>
            <a:off x="4114800" y="4343400"/>
            <a:ext cx="1828800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Text Box 35"/>
          <p:cNvSpPr txBox="1">
            <a:spLocks noChangeArrowheads="1"/>
          </p:cNvSpPr>
          <p:nvPr/>
        </p:nvSpPr>
        <p:spPr bwMode="auto">
          <a:xfrm>
            <a:off x="4572000" y="4495800"/>
            <a:ext cx="1166813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Build an </a:t>
            </a:r>
          </a:p>
          <a:p>
            <a:r>
              <a:rPr lang="en-GB" sz="1600" b="0"/>
              <a:t>interactive </a:t>
            </a:r>
          </a:p>
          <a:p>
            <a:r>
              <a:rPr lang="en-GB" sz="1600" b="0"/>
              <a:t>version</a:t>
            </a:r>
          </a:p>
        </p:txBody>
      </p:sp>
      <p:sp>
        <p:nvSpPr>
          <p:cNvPr id="64528" name="Arc 36"/>
          <p:cNvSpPr>
            <a:spLocks/>
          </p:cNvSpPr>
          <p:nvPr/>
        </p:nvSpPr>
        <p:spPr bwMode="auto">
          <a:xfrm flipH="1">
            <a:off x="2438400" y="2286000"/>
            <a:ext cx="1524000" cy="838200"/>
          </a:xfrm>
          <a:custGeom>
            <a:avLst/>
            <a:gdLst>
              <a:gd name="T0" fmla="*/ 0 w 21600"/>
              <a:gd name="T1" fmla="*/ 0 h 21600"/>
              <a:gd name="T2" fmla="*/ 1524000 w 21600"/>
              <a:gd name="T3" fmla="*/ 838200 h 21600"/>
              <a:gd name="T4" fmla="*/ 0 w 21600"/>
              <a:gd name="T5" fmla="*/ 8382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Arc 37"/>
          <p:cNvSpPr>
            <a:spLocks/>
          </p:cNvSpPr>
          <p:nvPr/>
        </p:nvSpPr>
        <p:spPr bwMode="auto">
          <a:xfrm flipV="1">
            <a:off x="3048000" y="2438400"/>
            <a:ext cx="990600" cy="762000"/>
          </a:xfrm>
          <a:custGeom>
            <a:avLst/>
            <a:gdLst>
              <a:gd name="T0" fmla="*/ 0 w 21600"/>
              <a:gd name="T1" fmla="*/ 0 h 21600"/>
              <a:gd name="T2" fmla="*/ 990600 w 21600"/>
              <a:gd name="T3" fmla="*/ 762000 h 21600"/>
              <a:gd name="T4" fmla="*/ 0 w 21600"/>
              <a:gd name="T5" fmla="*/ 7620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Arc 40"/>
          <p:cNvSpPr>
            <a:spLocks/>
          </p:cNvSpPr>
          <p:nvPr/>
        </p:nvSpPr>
        <p:spPr bwMode="auto">
          <a:xfrm flipH="1" flipV="1">
            <a:off x="2667000" y="4267200"/>
            <a:ext cx="1524000" cy="914400"/>
          </a:xfrm>
          <a:custGeom>
            <a:avLst/>
            <a:gdLst>
              <a:gd name="T0" fmla="*/ 0 w 21600"/>
              <a:gd name="T1" fmla="*/ 0 h 21600"/>
              <a:gd name="T2" fmla="*/ 1524000 w 21600"/>
              <a:gd name="T3" fmla="*/ 914400 h 21600"/>
              <a:gd name="T4" fmla="*/ 0 w 21600"/>
              <a:gd name="T5" fmla="*/ 9144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Arc 42"/>
          <p:cNvSpPr>
            <a:spLocks/>
          </p:cNvSpPr>
          <p:nvPr/>
        </p:nvSpPr>
        <p:spPr bwMode="auto">
          <a:xfrm>
            <a:off x="3048000" y="4191000"/>
            <a:ext cx="1143000" cy="534988"/>
          </a:xfrm>
          <a:custGeom>
            <a:avLst/>
            <a:gdLst>
              <a:gd name="T0" fmla="*/ 0 w 22406"/>
              <a:gd name="T1" fmla="*/ 372 h 21600"/>
              <a:gd name="T2" fmla="*/ 1143000 w 22406"/>
              <a:gd name="T3" fmla="*/ 534988 h 21600"/>
              <a:gd name="T4" fmla="*/ 41117 w 22406"/>
              <a:gd name="T5" fmla="*/ 534988 h 21600"/>
              <a:gd name="T6" fmla="*/ 0 60000 65536"/>
              <a:gd name="T7" fmla="*/ 0 60000 65536"/>
              <a:gd name="T8" fmla="*/ 0 60000 65536"/>
              <a:gd name="T9" fmla="*/ 0 w 22406"/>
              <a:gd name="T10" fmla="*/ 0 h 21600"/>
              <a:gd name="T11" fmla="*/ 22406 w 224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06" h="21600" fill="none" extrusionOk="0">
                <a:moveTo>
                  <a:pt x="0" y="15"/>
                </a:moveTo>
                <a:cubicBezTo>
                  <a:pt x="268" y="5"/>
                  <a:pt x="537" y="-1"/>
                  <a:pt x="806" y="-1"/>
                </a:cubicBezTo>
                <a:cubicBezTo>
                  <a:pt x="12735" y="-1"/>
                  <a:pt x="22406" y="9670"/>
                  <a:pt x="22406" y="21600"/>
                </a:cubicBezTo>
              </a:path>
              <a:path w="22406" h="21600" stroke="0" extrusionOk="0">
                <a:moveTo>
                  <a:pt x="0" y="15"/>
                </a:moveTo>
                <a:cubicBezTo>
                  <a:pt x="268" y="5"/>
                  <a:pt x="537" y="-1"/>
                  <a:pt x="806" y="-1"/>
                </a:cubicBezTo>
                <a:cubicBezTo>
                  <a:pt x="12735" y="-1"/>
                  <a:pt x="22406" y="9670"/>
                  <a:pt x="22406" y="21600"/>
                </a:cubicBezTo>
                <a:lnTo>
                  <a:pt x="806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Arc 43"/>
          <p:cNvSpPr>
            <a:spLocks/>
          </p:cNvSpPr>
          <p:nvPr/>
        </p:nvSpPr>
        <p:spPr bwMode="auto">
          <a:xfrm flipV="1">
            <a:off x="5943600" y="4648200"/>
            <a:ext cx="762000" cy="457200"/>
          </a:xfrm>
          <a:custGeom>
            <a:avLst/>
            <a:gdLst>
              <a:gd name="T0" fmla="*/ 0 w 21600"/>
              <a:gd name="T1" fmla="*/ 0 h 21600"/>
              <a:gd name="T2" fmla="*/ 762000 w 21600"/>
              <a:gd name="T3" fmla="*/ 457200 h 21600"/>
              <a:gd name="T4" fmla="*/ 0 w 21600"/>
              <a:gd name="T5" fmla="*/ 4572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Arc 45"/>
          <p:cNvSpPr>
            <a:spLocks/>
          </p:cNvSpPr>
          <p:nvPr/>
        </p:nvSpPr>
        <p:spPr bwMode="auto">
          <a:xfrm>
            <a:off x="8001000" y="4114800"/>
            <a:ext cx="914400" cy="1371600"/>
          </a:xfrm>
          <a:custGeom>
            <a:avLst/>
            <a:gdLst>
              <a:gd name="T0" fmla="*/ 0 w 21600"/>
              <a:gd name="T1" fmla="*/ 0 h 21600"/>
              <a:gd name="T2" fmla="*/ 914400 w 21600"/>
              <a:gd name="T3" fmla="*/ 1371600 h 21600"/>
              <a:gd name="T4" fmla="*/ 0 w 21600"/>
              <a:gd name="T5" fmla="*/ 13716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4" name="Line 48"/>
          <p:cNvSpPr>
            <a:spLocks noChangeShapeType="1"/>
          </p:cNvSpPr>
          <p:nvPr/>
        </p:nvSpPr>
        <p:spPr bwMode="auto">
          <a:xfrm>
            <a:off x="8915400" y="54102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5" name="Line 49"/>
          <p:cNvSpPr>
            <a:spLocks noChangeShapeType="1"/>
          </p:cNvSpPr>
          <p:nvPr/>
        </p:nvSpPr>
        <p:spPr bwMode="auto">
          <a:xfrm flipH="1">
            <a:off x="3124200" y="4191000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6" name="Line 50"/>
          <p:cNvSpPr>
            <a:spLocks noChangeShapeType="1"/>
          </p:cNvSpPr>
          <p:nvPr/>
        </p:nvSpPr>
        <p:spPr bwMode="auto">
          <a:xfrm>
            <a:off x="4038600" y="51816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7" name="Line 51"/>
          <p:cNvSpPr>
            <a:spLocks noChangeShapeType="1"/>
          </p:cNvSpPr>
          <p:nvPr/>
        </p:nvSpPr>
        <p:spPr bwMode="auto">
          <a:xfrm>
            <a:off x="2438400" y="30480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38" name="Text Box 56"/>
          <p:cNvSpPr txBox="1">
            <a:spLocks noChangeArrowheads="1"/>
          </p:cNvSpPr>
          <p:nvPr/>
        </p:nvSpPr>
        <p:spPr bwMode="auto">
          <a:xfrm>
            <a:off x="7848600" y="5562600"/>
            <a:ext cx="13589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Final product</a:t>
            </a:r>
          </a:p>
        </p:txBody>
      </p:sp>
      <p:sp>
        <p:nvSpPr>
          <p:cNvPr id="64539" name="Line 57"/>
          <p:cNvSpPr>
            <a:spLocks noChangeShapeType="1"/>
          </p:cNvSpPr>
          <p:nvPr/>
        </p:nvSpPr>
        <p:spPr bwMode="auto">
          <a:xfrm flipV="1">
            <a:off x="4038600" y="24384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0" name="Line 58"/>
          <p:cNvSpPr>
            <a:spLocks noChangeShapeType="1"/>
          </p:cNvSpPr>
          <p:nvPr/>
        </p:nvSpPr>
        <p:spPr bwMode="auto">
          <a:xfrm flipH="1" flipV="1">
            <a:off x="3581400" y="3657600"/>
            <a:ext cx="2590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1" name="Line 59"/>
          <p:cNvSpPr>
            <a:spLocks noChangeShapeType="1"/>
          </p:cNvSpPr>
          <p:nvPr/>
        </p:nvSpPr>
        <p:spPr bwMode="auto">
          <a:xfrm flipV="1">
            <a:off x="6705600" y="45720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2" name="Arc 60"/>
          <p:cNvSpPr>
            <a:spLocks/>
          </p:cNvSpPr>
          <p:nvPr/>
        </p:nvSpPr>
        <p:spPr bwMode="auto">
          <a:xfrm>
            <a:off x="4191000" y="1447800"/>
            <a:ext cx="685800" cy="228600"/>
          </a:xfrm>
          <a:custGeom>
            <a:avLst/>
            <a:gdLst>
              <a:gd name="T0" fmla="*/ 0 w 21600"/>
              <a:gd name="T1" fmla="*/ 0 h 21600"/>
              <a:gd name="T2" fmla="*/ 685800 w 21600"/>
              <a:gd name="T3" fmla="*/ 228600 h 21600"/>
              <a:gd name="T4" fmla="*/ 0 w 21600"/>
              <a:gd name="T5" fmla="*/ 2286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3" name="Line 61"/>
          <p:cNvSpPr>
            <a:spLocks noChangeShapeType="1"/>
          </p:cNvSpPr>
          <p:nvPr/>
        </p:nvSpPr>
        <p:spPr bwMode="auto">
          <a:xfrm>
            <a:off x="4876800" y="1600200"/>
            <a:ext cx="76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4" name="Line 62"/>
          <p:cNvSpPr>
            <a:spLocks noChangeShapeType="1"/>
          </p:cNvSpPr>
          <p:nvPr/>
        </p:nvSpPr>
        <p:spPr bwMode="auto">
          <a:xfrm flipH="1" flipV="1">
            <a:off x="5791200" y="2286000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5" name="Text Box 63"/>
          <p:cNvSpPr txBox="1">
            <a:spLocks noChangeArrowheads="1"/>
          </p:cNvSpPr>
          <p:nvPr/>
        </p:nvSpPr>
        <p:spPr bwMode="auto">
          <a:xfrm>
            <a:off x="533400" y="5791200"/>
            <a:ext cx="53514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Exemplifies a user-centered design approach</a:t>
            </a:r>
            <a:r>
              <a:rPr lang="en-US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title"/>
          </p:nvPr>
        </p:nvSpPr>
        <p:spPr>
          <a:xfrm>
            <a:off x="1350963" y="412750"/>
            <a:ext cx="7200900" cy="644525"/>
          </a:xfrm>
          <a:noFill/>
        </p:spPr>
        <p:txBody>
          <a:bodyPr wrap="none" lIns="90488" tIns="44450" rIns="90488" bIns="44450">
            <a:spAutoFit/>
          </a:bodyPr>
          <a:lstStyle/>
          <a:p>
            <a:pPr eaLnBrk="1" hangingPunct="1"/>
            <a:r>
              <a:rPr lang="en-US" sz="3600" smtClean="0"/>
              <a:t>Traditional ‘Waterfall’ Lifecycle</a:t>
            </a:r>
            <a:endParaRPr lang="en-US" sz="3600" i="1" smtClean="0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543800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</a:endParaRPr>
          </a:p>
          <a:p>
            <a:pPr eaLnBrk="1" hangingPunct="1"/>
            <a:endParaRPr lang="en-US" smtClean="0"/>
          </a:p>
        </p:txBody>
      </p:sp>
      <p:sp>
        <p:nvSpPr>
          <p:cNvPr id="66568" name="Rectangle 13"/>
          <p:cNvSpPr>
            <a:spLocks noChangeArrowheads="1"/>
          </p:cNvSpPr>
          <p:nvPr/>
        </p:nvSpPr>
        <p:spPr bwMode="auto">
          <a:xfrm>
            <a:off x="6858000" y="54102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Rectangle 14"/>
          <p:cNvSpPr>
            <a:spLocks noChangeArrowheads="1"/>
          </p:cNvSpPr>
          <p:nvPr/>
        </p:nvSpPr>
        <p:spPr bwMode="auto">
          <a:xfrm>
            <a:off x="5562600" y="44196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Rectangle 15"/>
          <p:cNvSpPr>
            <a:spLocks noChangeArrowheads="1"/>
          </p:cNvSpPr>
          <p:nvPr/>
        </p:nvSpPr>
        <p:spPr bwMode="auto">
          <a:xfrm>
            <a:off x="4267200" y="34290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Rectangle 16"/>
          <p:cNvSpPr>
            <a:spLocks noChangeArrowheads="1"/>
          </p:cNvSpPr>
          <p:nvPr/>
        </p:nvSpPr>
        <p:spPr bwMode="auto">
          <a:xfrm>
            <a:off x="2895600" y="23622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Rectangle 17"/>
          <p:cNvSpPr>
            <a:spLocks noChangeArrowheads="1"/>
          </p:cNvSpPr>
          <p:nvPr/>
        </p:nvSpPr>
        <p:spPr bwMode="auto">
          <a:xfrm>
            <a:off x="1600200" y="12954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Text Box 18"/>
          <p:cNvSpPr txBox="1">
            <a:spLocks noChangeArrowheads="1"/>
          </p:cNvSpPr>
          <p:nvPr/>
        </p:nvSpPr>
        <p:spPr bwMode="auto">
          <a:xfrm>
            <a:off x="1600200" y="1295400"/>
            <a:ext cx="150495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/>
              <a:t>Requirements </a:t>
            </a:r>
            <a:br>
              <a:rPr lang="en-US" sz="1600" b="0"/>
            </a:br>
            <a:r>
              <a:rPr lang="en-US" sz="1600" b="0"/>
              <a:t>analysis</a:t>
            </a:r>
            <a:endParaRPr lang="en-US" sz="1400" b="0"/>
          </a:p>
        </p:txBody>
      </p:sp>
      <p:sp>
        <p:nvSpPr>
          <p:cNvPr id="66574" name="Text Box 19"/>
          <p:cNvSpPr txBox="1">
            <a:spLocks noChangeArrowheads="1"/>
          </p:cNvSpPr>
          <p:nvPr/>
        </p:nvSpPr>
        <p:spPr bwMode="auto">
          <a:xfrm>
            <a:off x="3200400" y="2438400"/>
            <a:ext cx="8159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Design</a:t>
            </a:r>
          </a:p>
        </p:txBody>
      </p:sp>
      <p:sp>
        <p:nvSpPr>
          <p:cNvPr id="66575" name="Text Box 20"/>
          <p:cNvSpPr txBox="1">
            <a:spLocks noChangeArrowheads="1"/>
          </p:cNvSpPr>
          <p:nvPr/>
        </p:nvSpPr>
        <p:spPr bwMode="auto">
          <a:xfrm>
            <a:off x="4572000" y="3505200"/>
            <a:ext cx="6699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Code</a:t>
            </a:r>
          </a:p>
        </p:txBody>
      </p:sp>
      <p:sp>
        <p:nvSpPr>
          <p:cNvPr id="66576" name="Text Box 21"/>
          <p:cNvSpPr txBox="1">
            <a:spLocks noChangeArrowheads="1"/>
          </p:cNvSpPr>
          <p:nvPr/>
        </p:nvSpPr>
        <p:spPr bwMode="auto">
          <a:xfrm>
            <a:off x="6019800" y="4495800"/>
            <a:ext cx="5794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Test</a:t>
            </a:r>
            <a:endParaRPr lang="en-GB" b="0"/>
          </a:p>
        </p:txBody>
      </p:sp>
      <p:sp>
        <p:nvSpPr>
          <p:cNvPr id="66577" name="Text Box 22"/>
          <p:cNvSpPr txBox="1">
            <a:spLocks noChangeArrowheads="1"/>
          </p:cNvSpPr>
          <p:nvPr/>
        </p:nvSpPr>
        <p:spPr bwMode="auto">
          <a:xfrm>
            <a:off x="7010400" y="5562600"/>
            <a:ext cx="13477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Maintenance</a:t>
            </a:r>
            <a:endParaRPr lang="en-GB" b="0"/>
          </a:p>
        </p:txBody>
      </p:sp>
      <p:sp>
        <p:nvSpPr>
          <p:cNvPr id="66578" name="Line 23"/>
          <p:cNvSpPr>
            <a:spLocks noChangeShapeType="1"/>
          </p:cNvSpPr>
          <p:nvPr/>
        </p:nvSpPr>
        <p:spPr bwMode="auto">
          <a:xfrm>
            <a:off x="3048000" y="18288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Line 24"/>
          <p:cNvSpPr>
            <a:spLocks noChangeShapeType="1"/>
          </p:cNvSpPr>
          <p:nvPr/>
        </p:nvSpPr>
        <p:spPr bwMode="auto">
          <a:xfrm>
            <a:off x="4343400" y="28956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Line 25"/>
          <p:cNvSpPr>
            <a:spLocks noChangeShapeType="1"/>
          </p:cNvSpPr>
          <p:nvPr/>
        </p:nvSpPr>
        <p:spPr bwMode="auto">
          <a:xfrm>
            <a:off x="5715000" y="39624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Line 26"/>
          <p:cNvSpPr>
            <a:spLocks noChangeShapeType="1"/>
          </p:cNvSpPr>
          <p:nvPr/>
        </p:nvSpPr>
        <p:spPr bwMode="auto">
          <a:xfrm>
            <a:off x="7010400" y="4953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Line 28"/>
          <p:cNvSpPr>
            <a:spLocks noChangeShapeType="1"/>
          </p:cNvSpPr>
          <p:nvPr/>
        </p:nvSpPr>
        <p:spPr bwMode="auto">
          <a:xfrm flipH="1">
            <a:off x="6096000" y="5715000"/>
            <a:ext cx="762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Line 30"/>
          <p:cNvSpPr>
            <a:spLocks noChangeShapeType="1"/>
          </p:cNvSpPr>
          <p:nvPr/>
        </p:nvSpPr>
        <p:spPr bwMode="auto">
          <a:xfrm flipV="1">
            <a:off x="6096000" y="49530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31"/>
          <p:cNvSpPr>
            <a:spLocks noChangeShapeType="1"/>
          </p:cNvSpPr>
          <p:nvPr/>
        </p:nvSpPr>
        <p:spPr bwMode="auto">
          <a:xfrm flipH="1">
            <a:off x="4800600" y="4724400"/>
            <a:ext cx="762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32"/>
          <p:cNvSpPr>
            <a:spLocks noChangeShapeType="1"/>
          </p:cNvSpPr>
          <p:nvPr/>
        </p:nvSpPr>
        <p:spPr bwMode="auto">
          <a:xfrm flipV="1">
            <a:off x="4800600" y="39624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6" name="Line 33"/>
          <p:cNvSpPr>
            <a:spLocks noChangeShapeType="1"/>
          </p:cNvSpPr>
          <p:nvPr/>
        </p:nvSpPr>
        <p:spPr bwMode="auto">
          <a:xfrm flipH="1">
            <a:off x="3429000" y="3657600"/>
            <a:ext cx="762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Line 34"/>
          <p:cNvSpPr>
            <a:spLocks noChangeShapeType="1"/>
          </p:cNvSpPr>
          <p:nvPr/>
        </p:nvSpPr>
        <p:spPr bwMode="auto">
          <a:xfrm flipV="1">
            <a:off x="3429000" y="28956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Line 35"/>
          <p:cNvSpPr>
            <a:spLocks noChangeShapeType="1"/>
          </p:cNvSpPr>
          <p:nvPr/>
        </p:nvSpPr>
        <p:spPr bwMode="auto">
          <a:xfrm flipH="1">
            <a:off x="2133600" y="2590800"/>
            <a:ext cx="762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9" name="Line 36"/>
          <p:cNvSpPr>
            <a:spLocks noChangeShapeType="1"/>
          </p:cNvSpPr>
          <p:nvPr/>
        </p:nvSpPr>
        <p:spPr bwMode="auto">
          <a:xfrm flipV="1">
            <a:off x="2133600" y="1828800"/>
            <a:ext cx="0" cy="762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7543800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</a:endParaRPr>
          </a:p>
          <a:p>
            <a:pPr eaLnBrk="1" hangingPunct="1"/>
            <a:endParaRPr lang="en-US" smtClean="0"/>
          </a:p>
        </p:txBody>
      </p:sp>
      <p:sp>
        <p:nvSpPr>
          <p:cNvPr id="68615" name="Rectangle 30"/>
          <p:cNvSpPr>
            <a:spLocks noChangeArrowheads="1"/>
          </p:cNvSpPr>
          <p:nvPr/>
        </p:nvSpPr>
        <p:spPr bwMode="auto">
          <a:xfrm>
            <a:off x="2971800" y="2362200"/>
            <a:ext cx="15240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600" b="0"/>
              <a:t>JAD workshops</a:t>
            </a:r>
          </a:p>
        </p:txBody>
      </p:sp>
      <p:sp>
        <p:nvSpPr>
          <p:cNvPr id="68616" name="Rectangle 32"/>
          <p:cNvSpPr>
            <a:spLocks noChangeArrowheads="1"/>
          </p:cNvSpPr>
          <p:nvPr/>
        </p:nvSpPr>
        <p:spPr bwMode="auto">
          <a:xfrm>
            <a:off x="1676400" y="1371600"/>
            <a:ext cx="14478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600" b="0"/>
              <a:t>Project set-up</a:t>
            </a:r>
          </a:p>
        </p:txBody>
      </p:sp>
      <p:sp>
        <p:nvSpPr>
          <p:cNvPr id="68617" name="Rectangle 33"/>
          <p:cNvSpPr>
            <a:spLocks noChangeArrowheads="1"/>
          </p:cNvSpPr>
          <p:nvPr/>
        </p:nvSpPr>
        <p:spPr bwMode="auto">
          <a:xfrm>
            <a:off x="4419600" y="3352800"/>
            <a:ext cx="15240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Rectangle 34"/>
          <p:cNvSpPr>
            <a:spLocks noChangeArrowheads="1"/>
          </p:cNvSpPr>
          <p:nvPr/>
        </p:nvSpPr>
        <p:spPr bwMode="auto">
          <a:xfrm>
            <a:off x="5791200" y="4343400"/>
            <a:ext cx="17526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Rectangle 35"/>
          <p:cNvSpPr>
            <a:spLocks noChangeArrowheads="1"/>
          </p:cNvSpPr>
          <p:nvPr/>
        </p:nvSpPr>
        <p:spPr bwMode="auto">
          <a:xfrm>
            <a:off x="7467600" y="5334000"/>
            <a:ext cx="1524000" cy="5334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36"/>
          <p:cNvSpPr>
            <a:spLocks noChangeShapeType="1"/>
          </p:cNvSpPr>
          <p:nvPr/>
        </p:nvSpPr>
        <p:spPr bwMode="auto">
          <a:xfrm>
            <a:off x="7543800" y="4876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37"/>
          <p:cNvSpPr>
            <a:spLocks noChangeShapeType="1"/>
          </p:cNvSpPr>
          <p:nvPr/>
        </p:nvSpPr>
        <p:spPr bwMode="auto">
          <a:xfrm>
            <a:off x="5867400" y="3886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Line 38"/>
          <p:cNvSpPr>
            <a:spLocks noChangeShapeType="1"/>
          </p:cNvSpPr>
          <p:nvPr/>
        </p:nvSpPr>
        <p:spPr bwMode="auto">
          <a:xfrm>
            <a:off x="4495800" y="2895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Line 39"/>
          <p:cNvSpPr>
            <a:spLocks noChangeShapeType="1"/>
          </p:cNvSpPr>
          <p:nvPr/>
        </p:nvSpPr>
        <p:spPr bwMode="auto">
          <a:xfrm>
            <a:off x="3124200" y="1905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Line 40"/>
          <p:cNvSpPr>
            <a:spLocks noChangeShapeType="1"/>
          </p:cNvSpPr>
          <p:nvPr/>
        </p:nvSpPr>
        <p:spPr bwMode="auto">
          <a:xfrm>
            <a:off x="3352800" y="3657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Line 41"/>
          <p:cNvSpPr>
            <a:spLocks noChangeShapeType="1"/>
          </p:cNvSpPr>
          <p:nvPr/>
        </p:nvSpPr>
        <p:spPr bwMode="auto">
          <a:xfrm>
            <a:off x="3352800" y="3657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6" name="Line 42"/>
          <p:cNvSpPr>
            <a:spLocks noChangeShapeType="1"/>
          </p:cNvSpPr>
          <p:nvPr/>
        </p:nvSpPr>
        <p:spPr bwMode="auto">
          <a:xfrm>
            <a:off x="3352800" y="4114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Line 43"/>
          <p:cNvSpPr>
            <a:spLocks noChangeShapeType="1"/>
          </p:cNvSpPr>
          <p:nvPr/>
        </p:nvSpPr>
        <p:spPr bwMode="auto">
          <a:xfrm flipV="1">
            <a:off x="4648200" y="3886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8" name="Text Box 44"/>
          <p:cNvSpPr txBox="1">
            <a:spLocks noChangeArrowheads="1"/>
          </p:cNvSpPr>
          <p:nvPr/>
        </p:nvSpPr>
        <p:spPr bwMode="auto">
          <a:xfrm>
            <a:off x="4419600" y="3352800"/>
            <a:ext cx="19208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b="0"/>
              <a:t>Iterative design and build</a:t>
            </a:r>
          </a:p>
        </p:txBody>
      </p:sp>
      <p:sp>
        <p:nvSpPr>
          <p:cNvPr id="68629" name="Text Box 45"/>
          <p:cNvSpPr txBox="1">
            <a:spLocks noChangeArrowheads="1"/>
          </p:cNvSpPr>
          <p:nvPr/>
        </p:nvSpPr>
        <p:spPr bwMode="auto">
          <a:xfrm>
            <a:off x="5791200" y="4343400"/>
            <a:ext cx="18446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Engineer and </a:t>
            </a:r>
          </a:p>
          <a:p>
            <a:r>
              <a:rPr lang="en-GB" sz="1600" b="0"/>
              <a:t>test final prototype</a:t>
            </a:r>
          </a:p>
        </p:txBody>
      </p:sp>
      <p:sp>
        <p:nvSpPr>
          <p:cNvPr id="68630" name="Text Box 46"/>
          <p:cNvSpPr txBox="1">
            <a:spLocks noChangeArrowheads="1"/>
          </p:cNvSpPr>
          <p:nvPr/>
        </p:nvSpPr>
        <p:spPr bwMode="auto">
          <a:xfrm>
            <a:off x="7467600" y="5334000"/>
            <a:ext cx="1573213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b="0"/>
              <a:t>Implementation</a:t>
            </a:r>
          </a:p>
          <a:p>
            <a:r>
              <a:rPr lang="en-GB" sz="1600" b="0"/>
              <a:t>review</a:t>
            </a:r>
          </a:p>
        </p:txBody>
      </p:sp>
      <p:sp>
        <p:nvSpPr>
          <p:cNvPr id="68631" name="Rectangle 48"/>
          <p:cNvSpPr>
            <a:spLocks noGrp="1" noChangeArrowheads="1"/>
          </p:cNvSpPr>
          <p:nvPr>
            <p:ph type="title"/>
          </p:nvPr>
        </p:nvSpPr>
        <p:spPr>
          <a:xfrm>
            <a:off x="4648200" y="685800"/>
            <a:ext cx="4749800" cy="1736725"/>
          </a:xfrm>
          <a:noFill/>
        </p:spPr>
        <p:txBody>
          <a:bodyPr wrap="none" lIns="90488" tIns="44450" rIns="90488" bIns="44450">
            <a:spAutoFit/>
          </a:bodyPr>
          <a:lstStyle/>
          <a:p>
            <a:pPr eaLnBrk="1" hangingPunct="1"/>
            <a:r>
              <a:rPr lang="en-US" sz="3600" smtClean="0"/>
              <a:t>A Lifecycle for RAD </a:t>
            </a:r>
            <a:br>
              <a:rPr lang="en-US" sz="3600" smtClean="0"/>
            </a:br>
            <a:r>
              <a:rPr lang="en-US" sz="3600" smtClean="0"/>
              <a:t>(Rapid Applications </a:t>
            </a:r>
            <a:br>
              <a:rPr lang="en-US" sz="3600" smtClean="0"/>
            </a:br>
            <a:r>
              <a:rPr lang="en-US" sz="3600" smtClean="0"/>
              <a:t>Development)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Spiral Model (Barry Boehm)</a:t>
            </a:r>
          </a:p>
        </p:txBody>
      </p:sp>
      <p:sp>
        <p:nvSpPr>
          <p:cNvPr id="70663" name="Rectangle 2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Important features: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Risk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Prototyping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Iterative framework allowing ideas to be checked and evaluated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Explicitly encourages alternatives to be considered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Good for large and complex projects but not simple ones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significant overhead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Spiral Lifecycle Model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905000"/>
            <a:ext cx="5740400" cy="382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441325" y="6149975"/>
            <a:ext cx="5067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Verdana" pitchFamily="34" charset="0"/>
              </a:rPr>
              <a:t>From cctr.umkc.edu/~kennethjuwng/spiral.htm</a:t>
            </a:r>
            <a:endParaRPr lang="en-US" sz="2400" b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48"/>
          <p:cNvSpPr>
            <a:spLocks noChangeArrowheads="1"/>
          </p:cNvSpPr>
          <p:nvPr/>
        </p:nvSpPr>
        <p:spPr bwMode="auto">
          <a:xfrm>
            <a:off x="685800" y="1828800"/>
            <a:ext cx="8458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endParaRPr lang="en-GB" b="0">
              <a:latin typeface="Verdana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GB" sz="2400" b="0">
              <a:latin typeface="Verdana" pitchFamily="34" charset="0"/>
            </a:endParaRPr>
          </a:p>
        </p:txBody>
      </p:sp>
      <p:sp>
        <p:nvSpPr>
          <p:cNvPr id="74759" name="Rectangle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Star Lifecycle Model</a:t>
            </a:r>
          </a:p>
        </p:txBody>
      </p:sp>
      <p:sp>
        <p:nvSpPr>
          <p:cNvPr id="74760" name="Rectangle 5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Important features:</a:t>
            </a:r>
          </a:p>
          <a:p>
            <a:pPr lvl="1" eaLnBrk="1" hangingPunct="1"/>
            <a:r>
              <a:rPr lang="en-GB" smtClean="0"/>
              <a:t>Evaluation at the center of activities</a:t>
            </a:r>
          </a:p>
          <a:p>
            <a:pPr lvl="1" eaLnBrk="1" hangingPunct="1"/>
            <a:r>
              <a:rPr lang="en-GB" smtClean="0"/>
              <a:t>No particular ordering of activities. Development may start in any one</a:t>
            </a:r>
          </a:p>
          <a:p>
            <a:pPr lvl="1" eaLnBrk="1" hangingPunct="1"/>
            <a:r>
              <a:rPr lang="en-GB" smtClean="0"/>
              <a:t>Derived from empirical studies of interface designers</a:t>
            </a:r>
            <a:endParaRPr lang="en-US" smtClean="0"/>
          </a:p>
          <a:p>
            <a:pPr eaLnBrk="1" hangingPunct="1"/>
            <a:r>
              <a:rPr lang="en-GB" smtClean="0"/>
              <a:t>Suggested by Hartson and Hix (1989)</a:t>
            </a:r>
            <a:endParaRPr lang="en-US" smtClean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/>
          <a:lstStyle/>
          <a:p>
            <a:pPr eaLnBrk="1" hangingPunct="1"/>
            <a:r>
              <a:rPr lang="en-GB" smtClean="0"/>
              <a:t>The Star Model </a:t>
            </a:r>
            <a:br>
              <a:rPr lang="en-GB" smtClean="0"/>
            </a:br>
            <a:r>
              <a:rPr lang="en-GB" sz="3200" smtClean="0"/>
              <a:t>(Hartson and Hix, 1989)</a:t>
            </a:r>
            <a:endParaRPr lang="en-GB" smtClean="0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4298950" y="38925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Evaluation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4381500" y="52641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Conceptual/</a:t>
            </a:r>
          </a:p>
          <a:p>
            <a:pPr algn="ctr"/>
            <a:r>
              <a:rPr lang="en-GB" sz="1800"/>
              <a:t>formal design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7188200" y="38163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Requirements</a:t>
            </a:r>
          </a:p>
          <a:p>
            <a:pPr algn="ctr"/>
            <a:r>
              <a:rPr lang="en-GB" sz="1800"/>
              <a:t>specification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327150" y="38925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Prototyping</a:t>
            </a:r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6032500" y="23685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task/functional</a:t>
            </a:r>
          </a:p>
          <a:p>
            <a:pPr algn="ctr"/>
            <a:r>
              <a:rPr lang="en-GB" sz="1800"/>
              <a:t>analysis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2235200" y="2368550"/>
            <a:ext cx="2216150" cy="749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/>
          <a:p>
            <a:pPr algn="ctr"/>
            <a:r>
              <a:rPr lang="en-GB" sz="1800"/>
              <a:t>Implementation</a:t>
            </a:r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>
            <a:off x="3233738" y="3213100"/>
            <a:ext cx="1127125" cy="584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 flipV="1">
            <a:off x="6122988" y="3124200"/>
            <a:ext cx="1127125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>
            <a:off x="3563938" y="4267200"/>
            <a:ext cx="631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6535738" y="4267200"/>
            <a:ext cx="549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>
            <a:off x="5365750" y="4737100"/>
            <a:ext cx="0" cy="508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 flipV="1">
            <a:off x="5486400" y="6096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 flipV="1">
            <a:off x="2590800" y="4648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 flipV="1">
            <a:off x="8305800" y="4648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 rot="10968867" flipV="1">
            <a:off x="3124200" y="1981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rot="10968867" flipV="1">
            <a:off x="7162800" y="19812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Overview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Interaction Design Activities</a:t>
            </a:r>
          </a:p>
          <a:p>
            <a:pPr eaLnBrk="1" hangingPunct="1"/>
            <a:r>
              <a:rPr lang="en-US" smtClean="0"/>
              <a:t>Key Characteristics of the Interaction Design Process</a:t>
            </a:r>
          </a:p>
          <a:p>
            <a:pPr eaLnBrk="1" hangingPunct="1"/>
            <a:r>
              <a:rPr lang="en-US" smtClean="0"/>
              <a:t>Users and User Needs</a:t>
            </a:r>
          </a:p>
          <a:p>
            <a:pPr eaLnBrk="1" hangingPunct="1"/>
            <a:r>
              <a:rPr lang="en-US" smtClean="0"/>
              <a:t>Alternative Designs</a:t>
            </a:r>
          </a:p>
          <a:p>
            <a:pPr eaLnBrk="1" hangingPunct="1"/>
            <a:r>
              <a:rPr lang="en-US" smtClean="0"/>
              <a:t>Life Cyle Models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4457700" y="6430963"/>
            <a:ext cx="8366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FJK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Usability Engineering Lifecycle Model</a:t>
            </a:r>
            <a:endParaRPr lang="en-GB" smtClean="0"/>
          </a:p>
        </p:txBody>
      </p:sp>
      <p:sp>
        <p:nvSpPr>
          <p:cNvPr id="788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smtClean="0"/>
              <a:t>Important features: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Holistic view of usability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Provides links to software engineering approaches, e.g. OOSE 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Stages of identifying requirements, designing, evaluating, prototyping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Can be scaled down for small projects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Uses a style guide to capture a set of usability goals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Reported by Deborah Mayhew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>
            <a:spLocks noGrp="1" noChangeArrowheads="1"/>
          </p:cNvSpPr>
          <p:nvPr>
            <p:ph type="title"/>
          </p:nvPr>
        </p:nvSpPr>
        <p:spPr>
          <a:xfrm>
            <a:off x="742950" y="152400"/>
            <a:ext cx="8420100" cy="1143000"/>
          </a:xfrm>
        </p:spPr>
        <p:txBody>
          <a:bodyPr/>
          <a:lstStyle/>
          <a:p>
            <a:pPr eaLnBrk="1" hangingPunct="1"/>
            <a:r>
              <a:rPr lang="en-US" smtClean="0"/>
              <a:t>Summary</a:t>
            </a:r>
            <a:endParaRPr lang="en-GB" smtClean="0"/>
          </a:p>
        </p:txBody>
      </p:sp>
      <p:sp>
        <p:nvSpPr>
          <p:cNvPr id="808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42950" y="1143000"/>
            <a:ext cx="84201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Four basic activities in the design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Identify needs and establish requirements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Develop alternative designs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Building prototypes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Evaluating alternatives</a:t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Three characteristics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Involve users early in the design and evaluation of the artefact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Define quantifiable &amp; measurable usability criteria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smtClean="0"/>
              <a:t>Iteration is inevitable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smtClean="0"/>
              <a:t>Lifecycle models show how these are related</a:t>
            </a:r>
            <a:endParaRPr lang="en-US" sz="2800" smtClean="0"/>
          </a:p>
          <a:p>
            <a:pPr eaLnBrk="1" hangingPunct="1">
              <a:lnSpc>
                <a:spcPct val="90000"/>
              </a:lnSpc>
            </a:pP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457700" y="6430963"/>
            <a:ext cx="8366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FJK 2005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it is helpful to know about common basic activities in interaction design, and key characteristics of the design process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interaction design should be driven by the needs of the users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alternative designs can provide options for users, designers, and developers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lifecycle models for interaction design have been derived from similar ones used in software engineering and HCI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457700" y="6430963"/>
            <a:ext cx="8366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FJK 2005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know about the basic activities and key characteristics of the interaction design process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be aware of different types of users and shareholders, and their potential influence on the design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be familiar with some strategies to generate alternative designs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know the main differences between SE/HCI life cycle models and one for interaction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algn="ctr" eaLnBrk="1" hangingPunct="1"/>
            <a:endParaRPr lang="en-US" sz="4000" smtClean="0"/>
          </a:p>
          <a:p>
            <a:pPr algn="ctr" eaLnBrk="1" hangingPunct="1"/>
            <a:endParaRPr lang="en-US" smtClean="0"/>
          </a:p>
          <a:p>
            <a:pPr algn="ctr" eaLnBrk="1" hangingPunct="1"/>
            <a:endParaRPr lang="en-US" smtClean="0"/>
          </a:p>
          <a:p>
            <a:pPr algn="ctr" eaLnBrk="1" hangingPunct="1"/>
            <a:endParaRPr lang="en-US" smtClean="0"/>
          </a:p>
          <a:p>
            <a:pPr algn="ctr" eaLnBrk="1" hangingPunct="1"/>
            <a:endParaRPr lang="en-US" smtClean="0"/>
          </a:p>
        </p:txBody>
      </p:sp>
      <p:sp>
        <p:nvSpPr>
          <p:cNvPr id="29703" name="Rectangle 8"/>
          <p:cNvSpPr>
            <a:spLocks noGrp="1" noChangeArrowheads="1"/>
          </p:cNvSpPr>
          <p:nvPr>
            <p:ph type="title"/>
          </p:nvPr>
        </p:nvSpPr>
        <p:spPr>
          <a:xfrm>
            <a:off x="1752600" y="1676400"/>
            <a:ext cx="6553200" cy="990600"/>
          </a:xfrm>
        </p:spPr>
        <p:txBody>
          <a:bodyPr/>
          <a:lstStyle/>
          <a:p>
            <a:pPr eaLnBrk="1" hangingPunct="1"/>
            <a:r>
              <a:rPr lang="en-US" sz="4800" smtClean="0"/>
              <a:t/>
            </a:r>
            <a:br>
              <a:rPr lang="en-US" sz="4800" smtClean="0"/>
            </a:br>
            <a:r>
              <a:rPr lang="en-US" sz="4800" smtClean="0"/>
              <a:t>The Process of Interaction Design</a:t>
            </a:r>
            <a:br>
              <a:rPr lang="en-US" sz="4800" smtClean="0"/>
            </a:br>
            <a:r>
              <a:rPr lang="en-US" sz="4800" smtClean="0"/>
              <a:t/>
            </a:r>
            <a:br>
              <a:rPr lang="en-US" sz="4800" smtClean="0"/>
            </a:br>
            <a:endParaRPr lang="en-GB" sz="4800" smtClean="0"/>
          </a:p>
        </p:txBody>
      </p:sp>
      <p:pic>
        <p:nvPicPr>
          <p:cNvPr id="29704" name="Picture 9" descr="prsbutton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1000"/>
            <a:ext cx="11430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Text Box 9"/>
          <p:cNvSpPr txBox="1">
            <a:spLocks noChangeArrowheads="1"/>
          </p:cNvSpPr>
          <p:nvPr/>
        </p:nvSpPr>
        <p:spPr bwMode="auto">
          <a:xfrm>
            <a:off x="1584325" y="1355725"/>
            <a:ext cx="184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1600"/>
          </a:p>
        </p:txBody>
      </p:sp>
      <p:sp>
        <p:nvSpPr>
          <p:cNvPr id="31752" name="Rectangle 10"/>
          <p:cNvSpPr>
            <a:spLocks noChangeArrowheads="1"/>
          </p:cNvSpPr>
          <p:nvPr/>
        </p:nvSpPr>
        <p:spPr bwMode="auto">
          <a:xfrm>
            <a:off x="914400" y="1295400"/>
            <a:ext cx="83058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300"/>
              </a:spcBef>
              <a:spcAft>
                <a:spcPts val="600"/>
              </a:spcAft>
              <a:buFontTx/>
              <a:buChar char="•"/>
            </a:pPr>
            <a:endParaRPr lang="en-US" sz="2400" b="0">
              <a:latin typeface="Verdana" pitchFamily="34" charset="0"/>
            </a:endParaRP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7564438" y="1447800"/>
          <a:ext cx="1274762" cy="2743200"/>
        </p:xfrm>
        <a:graphic>
          <a:graphicData uri="http://schemas.openxmlformats.org/presentationml/2006/ole">
            <p:oleObj spid="_x0000_s31746" name="Clip" r:id="rId4" imgW="1857600" imgH="3995640" progId="">
              <p:embed/>
            </p:oleObj>
          </a:graphicData>
        </a:graphic>
      </p:graphicFrame>
      <p:sp>
        <p:nvSpPr>
          <p:cNvPr id="317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</a:t>
            </a:r>
            <a:r>
              <a:rPr lang="en-GB" smtClean="0"/>
              <a:t> </a:t>
            </a:r>
            <a:endParaRPr lang="en-US" smtClean="0"/>
          </a:p>
        </p:txBody>
      </p:sp>
      <p:sp>
        <p:nvSpPr>
          <p:cNvPr id="31754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What is Interaction Design?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Four basic activities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Three key characteristics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Some practical issues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Who are the users?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What are ‘needs’?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Where do alternatives come from?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How do you choose among alternatives?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Lifecycle models from software engineering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Lifecycle models from HCI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8"/>
          <p:cNvSpPr txBox="1">
            <a:spLocks noChangeArrowheads="1"/>
          </p:cNvSpPr>
          <p:nvPr/>
        </p:nvSpPr>
        <p:spPr bwMode="auto">
          <a:xfrm>
            <a:off x="1584325" y="1355725"/>
            <a:ext cx="184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1600"/>
          </a:p>
        </p:txBody>
      </p:sp>
      <p:sp>
        <p:nvSpPr>
          <p:cNvPr id="33799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Interaction Design?</a:t>
            </a:r>
            <a:r>
              <a:rPr lang="en-GB" smtClean="0"/>
              <a:t> </a:t>
            </a:r>
            <a:endParaRPr lang="en-US" smtClean="0"/>
          </a:p>
        </p:txBody>
      </p:sp>
      <p:sp>
        <p:nvSpPr>
          <p:cNvPr id="33800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800" smtClean="0"/>
              <a:t>It is a process:</a:t>
            </a:r>
          </a:p>
          <a:p>
            <a:pPr lvl="1" eaLnBrk="1" hangingPunct="1"/>
            <a:r>
              <a:rPr lang="en-GB" sz="2400" smtClean="0"/>
              <a:t>a goal-directed problem solving activity informed by intended use, target domain, materials, cost, and feasibility</a:t>
            </a:r>
          </a:p>
          <a:p>
            <a:pPr lvl="1" eaLnBrk="1" hangingPunct="1"/>
            <a:r>
              <a:rPr lang="en-GB" sz="2400" smtClean="0"/>
              <a:t>a creative activity</a:t>
            </a:r>
          </a:p>
          <a:p>
            <a:pPr lvl="1" eaLnBrk="1" hangingPunct="1"/>
            <a:r>
              <a:rPr lang="en-GB" sz="2400" smtClean="0"/>
              <a:t>a decision-making activity to balance trade-offs</a:t>
            </a:r>
          </a:p>
          <a:p>
            <a:pPr eaLnBrk="1" hangingPunct="1"/>
            <a:r>
              <a:rPr lang="en-GB" sz="2800" smtClean="0"/>
              <a:t> It is a representation:</a:t>
            </a:r>
          </a:p>
          <a:p>
            <a:pPr lvl="1" eaLnBrk="1" hangingPunct="1"/>
            <a:r>
              <a:rPr lang="en-GB" sz="2400" smtClean="0"/>
              <a:t>a plan for development</a:t>
            </a:r>
          </a:p>
          <a:p>
            <a:pPr lvl="1" eaLnBrk="1" hangingPunct="1"/>
            <a:r>
              <a:rPr lang="en-GB" sz="2400" smtClean="0"/>
              <a:t>a set of alternatives and successive elaborations</a:t>
            </a:r>
            <a:endParaRPr lang="en-US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429000" y="6248400"/>
            <a:ext cx="3048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Four Basic Activities </a:t>
            </a:r>
          </a:p>
        </p:txBody>
      </p:sp>
      <p:sp>
        <p:nvSpPr>
          <p:cNvPr id="35847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Identifying </a:t>
            </a:r>
            <a:r>
              <a:rPr lang="en-GB" i="1" smtClean="0"/>
              <a:t>needs</a:t>
            </a:r>
            <a:r>
              <a:rPr lang="en-GB" smtClean="0"/>
              <a:t> and establishing </a:t>
            </a:r>
            <a:r>
              <a:rPr lang="en-GB" i="1" smtClean="0"/>
              <a:t>requirements</a:t>
            </a:r>
            <a:endParaRPr lang="en-GB" smtClean="0"/>
          </a:p>
          <a:p>
            <a:pPr eaLnBrk="1" hangingPunct="1"/>
            <a:r>
              <a:rPr lang="en-GB" smtClean="0"/>
              <a:t>Developing </a:t>
            </a:r>
            <a:r>
              <a:rPr lang="en-GB" i="1" smtClean="0"/>
              <a:t>alternative designs</a:t>
            </a:r>
            <a:endParaRPr lang="en-GB" smtClean="0"/>
          </a:p>
          <a:p>
            <a:pPr eaLnBrk="1" hangingPunct="1"/>
            <a:r>
              <a:rPr lang="en-GB" smtClean="0"/>
              <a:t>Building </a:t>
            </a:r>
            <a:r>
              <a:rPr lang="en-GB" i="1" smtClean="0"/>
              <a:t>interactive versions</a:t>
            </a:r>
            <a:r>
              <a:rPr lang="en-GB" smtClean="0"/>
              <a:t> of the designs</a:t>
            </a:r>
          </a:p>
          <a:p>
            <a:pPr lvl="1" eaLnBrk="1" hangingPunct="1"/>
            <a:r>
              <a:rPr lang="en-GB" smtClean="0"/>
              <a:t>prototypes</a:t>
            </a:r>
          </a:p>
          <a:p>
            <a:pPr eaLnBrk="1" hangingPunct="1"/>
            <a:r>
              <a:rPr lang="en-GB" i="1" smtClean="0"/>
              <a:t>Evaluating</a:t>
            </a:r>
            <a:r>
              <a:rPr lang="en-GB" smtClean="0"/>
              <a:t> </a:t>
            </a:r>
            <a:r>
              <a:rPr lang="en-GB" i="1" smtClean="0"/>
              <a:t>designs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dbook">
  <a:themeElements>
    <a:clrScheme name="idbook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dboo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dbook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dbook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book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book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boo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boo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boo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\\penelope\MCSUsers\Staff\hcs2\Interaction Design\website\idbook.pot</Template>
  <TotalTime>5527</TotalTime>
  <Pages>19</Pages>
  <Words>1228</Words>
  <Application>Microsoft PowerPoint 4.0</Application>
  <PresentationFormat>A4 Paper (210x297 mm)</PresentationFormat>
  <Paragraphs>246</Paragraphs>
  <Slides>31</Slides>
  <Notes>31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4</vt:i4>
      </vt:variant>
    </vt:vector>
  </HeadingPairs>
  <TitlesOfParts>
    <vt:vector size="37" baseType="lpstr">
      <vt:lpstr>idbook</vt:lpstr>
      <vt:lpstr>Clip</vt:lpstr>
      <vt:lpstr>User-Centered Design and Development </vt:lpstr>
      <vt:lpstr>Chapter 6</vt:lpstr>
      <vt:lpstr>Chapter Overview</vt:lpstr>
      <vt:lpstr>Motivation</vt:lpstr>
      <vt:lpstr>Objectives</vt:lpstr>
      <vt:lpstr> The Process of Interaction Design  </vt:lpstr>
      <vt:lpstr>Overview </vt:lpstr>
      <vt:lpstr>What is Interaction Design? </vt:lpstr>
      <vt:lpstr>Four Basic Activities </vt:lpstr>
      <vt:lpstr>Three Key Characteristics</vt:lpstr>
      <vt:lpstr>Some Practical Issues</vt:lpstr>
      <vt:lpstr>Who are the Users and Stakeholders?</vt:lpstr>
      <vt:lpstr>Three Categories of Users</vt:lpstr>
      <vt:lpstr>Who are the stakeholders?</vt:lpstr>
      <vt:lpstr>Users’ Capabilities</vt:lpstr>
      <vt:lpstr>User Needs</vt:lpstr>
      <vt:lpstr>Design Alternatives</vt:lpstr>
      <vt:lpstr>IDEO TechBox</vt:lpstr>
      <vt:lpstr>The TechBox </vt:lpstr>
      <vt:lpstr>Choosing among Alternatives</vt:lpstr>
      <vt:lpstr>Testing Prototypes to choose among Alternatives</vt:lpstr>
      <vt:lpstr>Lifecycle Models</vt:lpstr>
      <vt:lpstr>A Simple Interaction Design Model</vt:lpstr>
      <vt:lpstr>Traditional ‘Waterfall’ Lifecycle</vt:lpstr>
      <vt:lpstr>A Lifecycle for RAD  (Rapid Applications  Development)</vt:lpstr>
      <vt:lpstr>Spiral Model (Barry Boehm)</vt:lpstr>
      <vt:lpstr>Spiral Lifecycle Model</vt:lpstr>
      <vt:lpstr>The Star Lifecycle Model</vt:lpstr>
      <vt:lpstr>The Star Model  (Hartson and Hix, 1989)</vt:lpstr>
      <vt:lpstr>Usability Engineering Lifecycle Model</vt:lpstr>
      <vt:lpstr>Summary</vt:lpstr>
      <vt:lpstr>484-W05</vt:lpstr>
      <vt:lpstr>484-W06</vt:lpstr>
      <vt:lpstr>484-W07</vt:lpstr>
      <vt:lpstr>484-W09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Design Chapter 6</dc:title>
  <dc:creator>Helen Sharp</dc:creator>
  <cp:lastModifiedBy>MohamedSHafeek Moemn</cp:lastModifiedBy>
  <cp:revision>256</cp:revision>
  <cp:lastPrinted>2000-03-08T17:05:16Z</cp:lastPrinted>
  <dcterms:created xsi:type="dcterms:W3CDTF">2009-01-19T20:25:21Z</dcterms:created>
  <dcterms:modified xsi:type="dcterms:W3CDTF">2019-07-18T05:54:29Z</dcterms:modified>
</cp:coreProperties>
</file>